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4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608863140"/>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7" name="Shape 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1354379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Shape 9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1" name="Shape 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1062819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Shape 4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3" name="Shape 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34279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701205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Shape 5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5" name="Shape 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600926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271639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0930378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1939790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085838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168460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7"/>
        <p:cNvGrpSpPr/>
        <p:nvPr/>
      </p:nvGrpSpPr>
      <p:grpSpPr>
        <a:xfrm>
          <a:off x="0" y="0"/>
          <a:ext cx="0" cy="0"/>
          <a:chOff x="0" y="0"/>
          <a:chExt cx="0" cy="0"/>
        </a:xfrm>
      </p:grpSpPr>
      <p:sp>
        <p:nvSpPr>
          <p:cNvPr id="8" name="Shape 8"/>
          <p:cNvSpPr/>
          <p:nvPr/>
        </p:nvSpPr>
        <p:spPr>
          <a:xfrm>
            <a:off x="0" y="0"/>
            <a:ext cx="9144000" cy="46913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9" name="Shape 9"/>
          <p:cNvCxnSpPr/>
          <p:nvPr/>
        </p:nvCxnSpPr>
        <p:spPr>
          <a:xfrm>
            <a:off x="0" y="4662139"/>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10" name="Shape 10"/>
          <p:cNvSpPr txBox="1">
            <a:spLocks noGrp="1"/>
          </p:cNvSpPr>
          <p:nvPr>
            <p:ph type="ctrTitle"/>
          </p:nvPr>
        </p:nvSpPr>
        <p:spPr>
          <a:xfrm>
            <a:off x="685800" y="2490375"/>
            <a:ext cx="7772400" cy="2198400"/>
          </a:xfrm>
          <a:prstGeom prst="rect">
            <a:avLst/>
          </a:prstGeom>
        </p:spPr>
        <p:txBody>
          <a:bodyPr lIns="91425" tIns="91425" rIns="91425" bIns="91425" anchor="b"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1" name="Shape 11"/>
          <p:cNvSpPr txBox="1">
            <a:spLocks noGrp="1"/>
          </p:cNvSpPr>
          <p:nvPr>
            <p:ph type="subTitle" idx="1"/>
          </p:nvPr>
        </p:nvSpPr>
        <p:spPr>
          <a:xfrm>
            <a:off x="685800" y="4836035"/>
            <a:ext cx="7772400" cy="1032599"/>
          </a:xfrm>
          <a:prstGeom prst="rect">
            <a:avLst/>
          </a:prstGeom>
        </p:spPr>
        <p:txBody>
          <a:bodyPr lIns="91425" tIns="91425" rIns="91425" bIns="91425" anchor="t" anchorCtr="0"/>
          <a:lstStyle>
            <a:lvl1pPr>
              <a:spcBef>
                <a:spcPts val="0"/>
              </a:spcBef>
              <a:buClr>
                <a:schemeClr val="dk2"/>
              </a:buClr>
              <a:buNone/>
              <a:defRPr>
                <a:solidFill>
                  <a:schemeClr val="dk2"/>
                </a:solidFill>
              </a:defRPr>
            </a:lvl1pPr>
            <a:lvl2pPr>
              <a:spcBef>
                <a:spcPts val="0"/>
              </a:spcBef>
              <a:buClr>
                <a:schemeClr val="dk2"/>
              </a:buClr>
              <a:buSzPct val="100000"/>
              <a:buNone/>
              <a:defRPr sz="3000">
                <a:solidFill>
                  <a:schemeClr val="dk2"/>
                </a:solidFill>
              </a:defRPr>
            </a:lvl2pPr>
            <a:lvl3pPr>
              <a:spcBef>
                <a:spcPts val="0"/>
              </a:spcBef>
              <a:buClr>
                <a:schemeClr val="dk2"/>
              </a:buClr>
              <a:buSzPct val="100000"/>
              <a:buNone/>
              <a:defRPr sz="3000">
                <a:solidFill>
                  <a:schemeClr val="dk2"/>
                </a:solidFill>
              </a:defRPr>
            </a:lvl3pPr>
            <a:lvl4pPr>
              <a:spcBef>
                <a:spcPts val="0"/>
              </a:spcBef>
              <a:buClr>
                <a:schemeClr val="dk2"/>
              </a:buClr>
              <a:buSzPct val="100000"/>
              <a:buNone/>
              <a:defRPr sz="3000">
                <a:solidFill>
                  <a:schemeClr val="dk2"/>
                </a:solidFill>
              </a:defRPr>
            </a:lvl4pPr>
            <a:lvl5pPr>
              <a:spcBef>
                <a:spcPts val="0"/>
              </a:spcBef>
              <a:buClr>
                <a:schemeClr val="dk2"/>
              </a:buClr>
              <a:buSzPct val="100000"/>
              <a:buNone/>
              <a:defRPr sz="3000">
                <a:solidFill>
                  <a:schemeClr val="dk2"/>
                </a:solidFill>
              </a:defRPr>
            </a:lvl5pPr>
            <a:lvl6pPr>
              <a:spcBef>
                <a:spcPts val="0"/>
              </a:spcBef>
              <a:buClr>
                <a:schemeClr val="dk2"/>
              </a:buClr>
              <a:buSzPct val="100000"/>
              <a:buNone/>
              <a:defRPr sz="3000">
                <a:solidFill>
                  <a:schemeClr val="dk2"/>
                </a:solidFill>
              </a:defRPr>
            </a:lvl6pPr>
            <a:lvl7pPr>
              <a:spcBef>
                <a:spcPts val="0"/>
              </a:spcBef>
              <a:buClr>
                <a:schemeClr val="dk2"/>
              </a:buClr>
              <a:buSzPct val="100000"/>
              <a:buNone/>
              <a:defRPr sz="3000">
                <a:solidFill>
                  <a:schemeClr val="dk2"/>
                </a:solidFill>
              </a:defRPr>
            </a:lvl7pPr>
            <a:lvl8pPr>
              <a:spcBef>
                <a:spcPts val="0"/>
              </a:spcBef>
              <a:buClr>
                <a:schemeClr val="dk2"/>
              </a:buClr>
              <a:buSzPct val="100000"/>
              <a:buNone/>
              <a:defRPr sz="3000">
                <a:solidFill>
                  <a:schemeClr val="dk2"/>
                </a:solidFill>
              </a:defRPr>
            </a:lvl8pPr>
            <a:lvl9pPr>
              <a:spcBef>
                <a:spcPts val="0"/>
              </a:spcBef>
              <a:buClr>
                <a:schemeClr val="dk2"/>
              </a:buClr>
              <a:buSzPct val="100000"/>
              <a:buNone/>
              <a:defRPr sz="3000">
                <a:solidFill>
                  <a:schemeClr val="dk2"/>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p:nvPr/>
        </p:nvSpPr>
        <p:spPr>
          <a:xfrm>
            <a:off x="0" y="0"/>
            <a:ext cx="9144000" cy="1532999"/>
          </a:xfrm>
          <a:prstGeom prst="rect">
            <a:avLst/>
          </a:prstGeom>
          <a:solidFill>
            <a:srgbClr val="2388DB"/>
          </a:solidFill>
          <a:ln>
            <a:noFill/>
          </a:ln>
        </p:spPr>
        <p:txBody>
          <a:bodyPr lIns="91425" tIns="45700" rIns="91425" bIns="45700" anchor="ctr" anchorCtr="0">
            <a:noAutofit/>
          </a:bodyPr>
          <a:lstStyle/>
          <a:p>
            <a:pPr>
              <a:spcBef>
                <a:spcPts val="0"/>
              </a:spcBef>
              <a:buNone/>
            </a:pPr>
            <a:endParaRPr/>
          </a:p>
        </p:txBody>
      </p:sp>
      <p:cxnSp>
        <p:nvCxnSpPr>
          <p:cNvPr id="14" name="Shape 14"/>
          <p:cNvCxnSpPr/>
          <p:nvPr/>
        </p:nvCxnSpPr>
        <p:spPr>
          <a:xfrm>
            <a:off x="0" y="1503833"/>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15" name="Shape 15"/>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6" name="Shape 16"/>
          <p:cNvSpPr txBox="1">
            <a:spLocks noGrp="1"/>
          </p:cNvSpPr>
          <p:nvPr>
            <p:ph type="body" idx="1"/>
          </p:nvPr>
        </p:nvSpPr>
        <p:spPr>
          <a:xfrm>
            <a:off x="457200" y="1600200"/>
            <a:ext cx="82296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7"/>
        <p:cNvGrpSpPr/>
        <p:nvPr/>
      </p:nvGrpSpPr>
      <p:grpSpPr>
        <a:xfrm>
          <a:off x="0" y="0"/>
          <a:ext cx="0" cy="0"/>
          <a:chOff x="0" y="0"/>
          <a:chExt cx="0" cy="0"/>
        </a:xfrm>
      </p:grpSpPr>
      <p:sp>
        <p:nvSpPr>
          <p:cNvPr id="18" name="Shape 18"/>
          <p:cNvSpPr/>
          <p:nvPr/>
        </p:nvSpPr>
        <p:spPr>
          <a:xfrm>
            <a:off x="0" y="0"/>
            <a:ext cx="9144000" cy="1532999"/>
          </a:xfrm>
          <a:prstGeom prst="rect">
            <a:avLst/>
          </a:prstGeom>
          <a:solidFill>
            <a:schemeClr val="dk2"/>
          </a:solidFill>
          <a:ln>
            <a:noFill/>
          </a:ln>
        </p:spPr>
        <p:txBody>
          <a:bodyPr lIns="91425" tIns="45700" rIns="91425" bIns="45700" anchor="ctr" anchorCtr="0">
            <a:noAutofit/>
          </a:bodyPr>
          <a:lstStyle/>
          <a:p>
            <a:pPr>
              <a:spcBef>
                <a:spcPts val="0"/>
              </a:spcBef>
              <a:buNone/>
            </a:pPr>
            <a:endParaRPr/>
          </a:p>
        </p:txBody>
      </p:sp>
      <p:cxnSp>
        <p:nvCxnSpPr>
          <p:cNvPr id="19" name="Shape 19"/>
          <p:cNvCxnSpPr/>
          <p:nvPr/>
        </p:nvCxnSpPr>
        <p:spPr>
          <a:xfrm>
            <a:off x="0" y="1503833"/>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20" name="Shape 20"/>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457200"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2" name="Shape 22"/>
          <p:cNvSpPr txBox="1">
            <a:spLocks noGrp="1"/>
          </p:cNvSpPr>
          <p:nvPr>
            <p:ph type="body" idx="2"/>
          </p:nvPr>
        </p:nvSpPr>
        <p:spPr>
          <a:xfrm>
            <a:off x="4692273" y="1600200"/>
            <a:ext cx="3994500" cy="49677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3"/>
        <p:cNvGrpSpPr/>
        <p:nvPr/>
      </p:nvGrpSpPr>
      <p:grpSpPr>
        <a:xfrm>
          <a:off x="0" y="0"/>
          <a:ext cx="0" cy="0"/>
          <a:chOff x="0" y="0"/>
          <a:chExt cx="0" cy="0"/>
        </a:xfrm>
      </p:grpSpPr>
      <p:sp>
        <p:nvSpPr>
          <p:cNvPr id="24" name="Shape 24"/>
          <p:cNvSpPr/>
          <p:nvPr/>
        </p:nvSpPr>
        <p:spPr>
          <a:xfrm>
            <a:off x="0" y="0"/>
            <a:ext cx="9144000" cy="1532999"/>
          </a:xfrm>
          <a:prstGeom prst="rect">
            <a:avLst/>
          </a:prstGeom>
          <a:solidFill>
            <a:srgbClr val="2388DB"/>
          </a:solidFill>
          <a:ln>
            <a:noFill/>
          </a:ln>
        </p:spPr>
        <p:txBody>
          <a:bodyPr lIns="91425" tIns="45700" rIns="91425" bIns="45700" anchor="ctr" anchorCtr="0">
            <a:noAutofit/>
          </a:bodyPr>
          <a:lstStyle/>
          <a:p>
            <a:pPr>
              <a:spcBef>
                <a:spcPts val="0"/>
              </a:spcBef>
              <a:buNone/>
            </a:pPr>
            <a:endParaRPr/>
          </a:p>
        </p:txBody>
      </p:sp>
      <p:cxnSp>
        <p:nvCxnSpPr>
          <p:cNvPr id="25" name="Shape 25"/>
          <p:cNvCxnSpPr/>
          <p:nvPr/>
        </p:nvCxnSpPr>
        <p:spPr>
          <a:xfrm>
            <a:off x="0" y="1503833"/>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
        <p:nvSpPr>
          <p:cNvPr id="26" name="Shape 26"/>
          <p:cNvSpPr txBox="1">
            <a:spLocks noGrp="1"/>
          </p:cNvSpPr>
          <p:nvPr>
            <p:ph type="title"/>
          </p:nvPr>
        </p:nvSpPr>
        <p:spPr>
          <a:xfrm>
            <a:off x="457200" y="274637"/>
            <a:ext cx="8229600" cy="11430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7"/>
        <p:cNvGrpSpPr/>
        <p:nvPr/>
      </p:nvGrpSpPr>
      <p:grpSpPr>
        <a:xfrm>
          <a:off x="0" y="0"/>
          <a:ext cx="0" cy="0"/>
          <a:chOff x="0" y="0"/>
          <a:chExt cx="0" cy="0"/>
        </a:xfrm>
      </p:grpSpPr>
      <p:sp>
        <p:nvSpPr>
          <p:cNvPr id="28" name="Shape 28"/>
          <p:cNvSpPr txBox="1">
            <a:spLocks noGrp="1"/>
          </p:cNvSpPr>
          <p:nvPr>
            <p:ph type="body" idx="1"/>
          </p:nvPr>
        </p:nvSpPr>
        <p:spPr>
          <a:xfrm>
            <a:off x="457200" y="5875078"/>
            <a:ext cx="8229600" cy="692700"/>
          </a:xfrm>
          <a:prstGeom prst="rect">
            <a:avLst/>
          </a:prstGeom>
        </p:spPr>
        <p:txBody>
          <a:bodyPr lIns="91425" tIns="91425" rIns="91425" bIns="91425" anchor="t" anchorCtr="0"/>
          <a:lstStyle>
            <a:lvl1pPr>
              <a:spcBef>
                <a:spcPts val="0"/>
              </a:spcBef>
              <a:buClr>
                <a:schemeClr val="dk2"/>
              </a:buClr>
              <a:buSzPct val="100000"/>
              <a:buNone/>
              <a:defRPr sz="1800">
                <a:solidFill>
                  <a:schemeClr val="dk2"/>
                </a:solidFill>
              </a:defRPr>
            </a:lvl1pPr>
          </a:lstStyle>
          <a:p>
            <a:endParaRPr/>
          </a:p>
        </p:txBody>
      </p:sp>
      <p:sp>
        <p:nvSpPr>
          <p:cNvPr id="29" name="Shape 29"/>
          <p:cNvSpPr/>
          <p:nvPr/>
        </p:nvSpPr>
        <p:spPr>
          <a:xfrm>
            <a:off x="4274" y="0"/>
            <a:ext cx="9144000" cy="5875200"/>
          </a:xfrm>
          <a:prstGeom prst="rect">
            <a:avLst/>
          </a:prstGeom>
          <a:solidFill>
            <a:srgbClr val="2388DB"/>
          </a:solidFill>
          <a:ln>
            <a:noFill/>
          </a:ln>
        </p:spPr>
        <p:txBody>
          <a:bodyPr lIns="91425" tIns="45700" rIns="91425" bIns="45700" anchor="ctr" anchorCtr="0">
            <a:noAutofit/>
          </a:bodyPr>
          <a:lstStyle/>
          <a:p>
            <a:pPr>
              <a:spcBef>
                <a:spcPts val="0"/>
              </a:spcBef>
              <a:buNone/>
            </a:pPr>
            <a:endParaRPr/>
          </a:p>
        </p:txBody>
      </p:sp>
      <p:cxnSp>
        <p:nvCxnSpPr>
          <p:cNvPr id="30" name="Shape 30"/>
          <p:cNvCxnSpPr/>
          <p:nvPr/>
        </p:nvCxnSpPr>
        <p:spPr>
          <a:xfrm>
            <a:off x="0" y="5845828"/>
            <a:ext cx="9144000" cy="0"/>
          </a:xfrm>
          <a:prstGeom prst="straightConnector1">
            <a:avLst/>
          </a:prstGeom>
          <a:noFill/>
          <a:ln w="57150" cap="flat" cmpd="sng">
            <a:solidFill>
              <a:srgbClr val="000000">
                <a:alpha val="14901"/>
              </a:srgbClr>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bg>
      <p:bgPr>
        <a:solidFill>
          <a:schemeClr val="dk2"/>
        </a:solidFill>
        <a:effectLst/>
      </p:bgPr>
    </p:bg>
    <p:spTree>
      <p:nvGrpSpPr>
        <p:cNvPr id="1" name="Shape 3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spcBef>
                <a:spcPts val="0"/>
              </a:spcBef>
              <a:buClr>
                <a:schemeClr val="lt1"/>
              </a:buClr>
              <a:buSzPct val="100000"/>
              <a:buNone/>
              <a:defRPr sz="3600" b="1">
                <a:solidFill>
                  <a:schemeClr val="lt1"/>
                </a:solidFill>
              </a:defRPr>
            </a:lvl1pPr>
            <a:lvl2pPr>
              <a:spcBef>
                <a:spcPts val="0"/>
              </a:spcBef>
              <a:buClr>
                <a:schemeClr val="lt1"/>
              </a:buClr>
              <a:buSzPct val="100000"/>
              <a:buNone/>
              <a:defRPr sz="3600" b="1">
                <a:solidFill>
                  <a:schemeClr val="lt1"/>
                </a:solidFill>
              </a:defRPr>
            </a:lvl2pPr>
            <a:lvl3pPr>
              <a:spcBef>
                <a:spcPts val="0"/>
              </a:spcBef>
              <a:buClr>
                <a:schemeClr val="lt1"/>
              </a:buClr>
              <a:buSzPct val="100000"/>
              <a:buNone/>
              <a:defRPr sz="3600" b="1">
                <a:solidFill>
                  <a:schemeClr val="lt1"/>
                </a:solidFill>
              </a:defRPr>
            </a:lvl3pPr>
            <a:lvl4pPr>
              <a:spcBef>
                <a:spcPts val="0"/>
              </a:spcBef>
              <a:buClr>
                <a:schemeClr val="lt1"/>
              </a:buClr>
              <a:buSzPct val="100000"/>
              <a:buNone/>
              <a:defRPr sz="3600" b="1">
                <a:solidFill>
                  <a:schemeClr val="lt1"/>
                </a:solidFill>
              </a:defRPr>
            </a:lvl4pPr>
            <a:lvl5pPr>
              <a:spcBef>
                <a:spcPts val="0"/>
              </a:spcBef>
              <a:buClr>
                <a:schemeClr val="lt1"/>
              </a:buClr>
              <a:buSzPct val="100000"/>
              <a:buNone/>
              <a:defRPr sz="3600" b="1">
                <a:solidFill>
                  <a:schemeClr val="lt1"/>
                </a:solidFill>
              </a:defRPr>
            </a:lvl5pPr>
            <a:lvl6pPr>
              <a:spcBef>
                <a:spcPts val="0"/>
              </a:spcBef>
              <a:buClr>
                <a:schemeClr val="lt1"/>
              </a:buClr>
              <a:buSzPct val="100000"/>
              <a:buNone/>
              <a:defRPr sz="3600" b="1">
                <a:solidFill>
                  <a:schemeClr val="lt1"/>
                </a:solidFill>
              </a:defRPr>
            </a:lvl6pPr>
            <a:lvl7pPr>
              <a:spcBef>
                <a:spcPts val="0"/>
              </a:spcBef>
              <a:buClr>
                <a:schemeClr val="lt1"/>
              </a:buClr>
              <a:buSzPct val="100000"/>
              <a:buNone/>
              <a:defRPr sz="3600" b="1">
                <a:solidFill>
                  <a:schemeClr val="lt1"/>
                </a:solidFill>
              </a:defRPr>
            </a:lvl7pPr>
            <a:lvl8pPr>
              <a:spcBef>
                <a:spcPts val="0"/>
              </a:spcBef>
              <a:buClr>
                <a:schemeClr val="lt1"/>
              </a:buClr>
              <a:buSzPct val="100000"/>
              <a:buNone/>
              <a:defRPr sz="3600" b="1">
                <a:solidFill>
                  <a:schemeClr val="lt1"/>
                </a:solidFill>
              </a:defRPr>
            </a:lvl8pPr>
            <a:lvl9pPr>
              <a:spcBef>
                <a:spcPts val="0"/>
              </a:spcBef>
              <a:buClr>
                <a:schemeClr val="lt1"/>
              </a:buClr>
              <a:buSzPct val="100000"/>
              <a:buNone/>
              <a:defRPr sz="3600" b="1">
                <a:solidFill>
                  <a:schemeClr val="lt1"/>
                </a:solidFill>
              </a:defRPr>
            </a:lvl9pPr>
          </a:lstStyle>
          <a:p>
            <a:endParaRPr/>
          </a:p>
        </p:txBody>
      </p:sp>
      <p:sp>
        <p:nvSpPr>
          <p:cNvPr id="6" name="Shape 6"/>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GB"/>
              <a:t>Take ONE SEX</a:t>
            </a:r>
            <a:r>
              <a:rPr lang="en-GB">
                <a:solidFill>
                  <a:srgbClr val="DA0002"/>
                </a:solidFill>
              </a:rPr>
              <a:t>Y</a:t>
            </a:r>
            <a:r>
              <a:rPr lang="en-GB"/>
              <a:t> Paragraph .... without the </a:t>
            </a:r>
            <a:r>
              <a:rPr lang="en-GB">
                <a:solidFill>
                  <a:srgbClr val="DA0002"/>
                </a:solidFill>
              </a:rPr>
              <a:t>‘Y’</a:t>
            </a:r>
          </a:p>
        </p:txBody>
      </p:sp>
      <p:sp>
        <p:nvSpPr>
          <p:cNvPr id="34" name="Shape 3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spcBef>
                <a:spcPts val="0"/>
              </a:spcBef>
              <a:buNone/>
            </a:pPr>
            <a:r>
              <a:rPr lang="en-GB" i="1">
                <a:solidFill>
                  <a:srgbClr val="000000"/>
                </a:solidFill>
                <a:latin typeface="Calibri"/>
                <a:ea typeface="Calibri"/>
                <a:cs typeface="Calibri"/>
                <a:sym typeface="Calibri"/>
              </a:rPr>
              <a:t>Dreams are a key theme in ‘Of Mice and Men’.  The most significant dream is Lennie and George’s ‘dream farm’ George describes the dream of having, ‘a little house an a couple of acres and a cow and some pigs…’ where they can ‘Live off the fatta the lan.’   This dream is important to the men because it offers them hope of a home with some stability, where they can have some freedom and an easier life than their present, drifting existence.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457187"/>
            <a:ext cx="8229600" cy="1143000"/>
          </a:xfrm>
          <a:prstGeom prst="rect">
            <a:avLst/>
          </a:prstGeom>
        </p:spPr>
        <p:txBody>
          <a:bodyPr lIns="91425" tIns="91425" rIns="91425" bIns="91425" anchor="b" anchorCtr="0">
            <a:noAutofit/>
          </a:bodyPr>
          <a:lstStyle/>
          <a:p>
            <a:pPr rtl="0">
              <a:lnSpc>
                <a:spcPct val="115000"/>
              </a:lnSpc>
              <a:spcBef>
                <a:spcPts val="1000"/>
              </a:spcBef>
              <a:buNone/>
            </a:pPr>
            <a:r>
              <a:rPr lang="en-GB" sz="4000">
                <a:solidFill>
                  <a:srgbClr val="FFFFFF"/>
                </a:solidFill>
                <a:latin typeface="Trebuchet MS"/>
                <a:ea typeface="Trebuchet MS"/>
                <a:cs typeface="Trebuchet MS"/>
                <a:sym typeface="Trebuchet MS"/>
              </a:rPr>
              <a:t>You add by linking to the </a:t>
            </a:r>
          </a:p>
          <a:p>
            <a:pPr lvl="0" rtl="0">
              <a:lnSpc>
                <a:spcPct val="115000"/>
              </a:lnSpc>
              <a:spcBef>
                <a:spcPts val="1000"/>
              </a:spcBef>
              <a:buNone/>
            </a:pPr>
            <a:r>
              <a:rPr lang="en-GB" sz="4000">
                <a:solidFill>
                  <a:srgbClr val="FF0000"/>
                </a:solidFill>
                <a:latin typeface="Trebuchet MS"/>
                <a:ea typeface="Trebuchet MS"/>
                <a:cs typeface="Trebuchet MS"/>
                <a:sym typeface="Trebuchet MS"/>
              </a:rPr>
              <a:t>author’s purpose</a:t>
            </a:r>
            <a:r>
              <a:rPr lang="en-GB" sz="4000">
                <a:solidFill>
                  <a:srgbClr val="FFFFFF"/>
                </a:solidFill>
                <a:latin typeface="Trebuchet MS"/>
                <a:ea typeface="Trebuchet MS"/>
                <a:cs typeface="Trebuchet MS"/>
                <a:sym typeface="Trebuchet MS"/>
              </a:rPr>
              <a:t> </a:t>
            </a:r>
          </a:p>
        </p:txBody>
      </p:sp>
      <p:sp>
        <p:nvSpPr>
          <p:cNvPr id="88" name="Shape 8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spcBef>
                <a:spcPts val="0"/>
              </a:spcBef>
              <a:buNone/>
            </a:pPr>
            <a:r>
              <a:rPr lang="en-GB" sz="3600" i="1">
                <a:solidFill>
                  <a:srgbClr val="000000"/>
                </a:solidFill>
                <a:latin typeface="Calibri"/>
                <a:ea typeface="Calibri"/>
                <a:cs typeface="Calibri"/>
                <a:sym typeface="Calibri"/>
              </a:rPr>
              <a:t> Part of Steinbeck’s purpose is social criticism - he wishes to show how hard society  is for those who are vulnerable - how society offers little protection and security for them; and his sympathetic portrayal of the men shows us he believes it should.</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GB"/>
              <a:t>And craft a </a:t>
            </a:r>
            <a:r>
              <a:rPr lang="en-GB">
                <a:solidFill>
                  <a:srgbClr val="DA0002"/>
                </a:solidFill>
              </a:rPr>
              <a:t>‘You add’</a:t>
            </a:r>
            <a:r>
              <a:rPr lang="en-GB"/>
              <a:t> it in ONE of these ways </a:t>
            </a:r>
          </a:p>
        </p:txBody>
      </p:sp>
      <p:sp>
        <p:nvSpPr>
          <p:cNvPr id="40" name="Shape 4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marL="457200" lvl="0" indent="-228600" rtl="0">
              <a:spcBef>
                <a:spcPts val="0"/>
              </a:spcBef>
            </a:pPr>
            <a:r>
              <a:rPr lang="en-GB"/>
              <a:t>Link to </a:t>
            </a:r>
            <a:r>
              <a:rPr lang="en-GB">
                <a:solidFill>
                  <a:srgbClr val="FF0000"/>
                </a:solidFill>
              </a:rPr>
              <a:t>another quotation</a:t>
            </a:r>
          </a:p>
          <a:p>
            <a:pPr marL="457200" lvl="0" indent="-228600" rtl="0">
              <a:spcBef>
                <a:spcPts val="0"/>
              </a:spcBef>
            </a:pPr>
            <a:r>
              <a:rPr lang="en-GB"/>
              <a:t>Link it to the</a:t>
            </a:r>
            <a:r>
              <a:rPr lang="en-GB">
                <a:solidFill>
                  <a:srgbClr val="FF0000"/>
                </a:solidFill>
              </a:rPr>
              <a:t> historical context</a:t>
            </a:r>
          </a:p>
          <a:p>
            <a:pPr marL="457200" lvl="0" indent="-228600" rtl="0">
              <a:spcBef>
                <a:spcPts val="0"/>
              </a:spcBef>
            </a:pPr>
            <a:r>
              <a:rPr lang="en-GB"/>
              <a:t>Unpack </a:t>
            </a:r>
            <a:r>
              <a:rPr lang="en-GB">
                <a:solidFill>
                  <a:srgbClr val="FF0000"/>
                </a:solidFill>
              </a:rPr>
              <a:t>the connotations </a:t>
            </a:r>
            <a:r>
              <a:rPr lang="en-GB"/>
              <a:t>of words in the quotation</a:t>
            </a:r>
          </a:p>
          <a:p>
            <a:pPr marL="457200" lvl="0" indent="-228600" rtl="0">
              <a:spcBef>
                <a:spcPts val="0"/>
              </a:spcBef>
            </a:pPr>
            <a:r>
              <a:rPr lang="en-GB"/>
              <a:t>Connect it to another </a:t>
            </a:r>
            <a:r>
              <a:rPr lang="en-GB">
                <a:solidFill>
                  <a:srgbClr val="FF0000"/>
                </a:solidFill>
              </a:rPr>
              <a:t>similar text</a:t>
            </a:r>
          </a:p>
          <a:p>
            <a:pPr marL="457200" lvl="0" indent="-228600" rtl="0">
              <a:spcBef>
                <a:spcPts val="0"/>
              </a:spcBef>
            </a:pPr>
            <a:r>
              <a:rPr lang="en-GB"/>
              <a:t>Explore what is says about </a:t>
            </a:r>
            <a:r>
              <a:rPr lang="en-GB">
                <a:solidFill>
                  <a:srgbClr val="FF0000"/>
                </a:solidFill>
              </a:rPr>
              <a:t>human nature</a:t>
            </a:r>
          </a:p>
          <a:p>
            <a:pPr marL="457200" lvl="0" indent="-228600" rtl="0">
              <a:spcBef>
                <a:spcPts val="0"/>
              </a:spcBef>
            </a:pPr>
            <a:r>
              <a:rPr lang="en-GB"/>
              <a:t>Offer an </a:t>
            </a:r>
            <a:r>
              <a:rPr lang="en-GB">
                <a:solidFill>
                  <a:srgbClr val="FF0000"/>
                </a:solidFill>
              </a:rPr>
              <a:t>alternative interpretation</a:t>
            </a:r>
          </a:p>
          <a:p>
            <a:pPr marL="457200" lvl="0" indent="-228600" rtl="0">
              <a:spcBef>
                <a:spcPts val="0"/>
              </a:spcBef>
            </a:pPr>
            <a:r>
              <a:rPr lang="en-GB"/>
              <a:t>Explain your </a:t>
            </a:r>
            <a:r>
              <a:rPr lang="en-GB">
                <a:solidFill>
                  <a:srgbClr val="FF0000"/>
                </a:solidFill>
              </a:rPr>
              <a:t>personal response</a:t>
            </a:r>
          </a:p>
          <a:p>
            <a:pPr marL="457200" lvl="0" indent="-228600" rtl="0">
              <a:spcBef>
                <a:spcPts val="0"/>
              </a:spcBef>
            </a:pPr>
            <a:r>
              <a:rPr lang="en-GB"/>
              <a:t>Link to the </a:t>
            </a:r>
            <a:r>
              <a:rPr lang="en-GB">
                <a:solidFill>
                  <a:srgbClr val="FF0000"/>
                </a:solidFill>
              </a:rPr>
              <a:t>author’s purpose</a:t>
            </a:r>
          </a:p>
          <a:p>
            <a:pPr rtl="0">
              <a:spcBef>
                <a:spcPts val="0"/>
              </a:spcBef>
              <a:buNone/>
            </a:pPr>
            <a:endParaRPr/>
          </a:p>
          <a:p>
            <a:pPr>
              <a:spcBef>
                <a:spcPts val="0"/>
              </a:spcBef>
              <a:buNone/>
            </a:pP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GB" sz="4000">
                <a:solidFill>
                  <a:srgbClr val="FFFFFF"/>
                </a:solidFill>
                <a:latin typeface="Trebuchet MS"/>
                <a:ea typeface="Trebuchet MS"/>
                <a:cs typeface="Trebuchet MS"/>
                <a:sym typeface="Trebuchet MS"/>
              </a:rPr>
              <a:t>You add by Linking to </a:t>
            </a:r>
            <a:r>
              <a:rPr lang="en-GB" sz="4000">
                <a:solidFill>
                  <a:srgbClr val="FF0000"/>
                </a:solidFill>
                <a:latin typeface="Trebuchet MS"/>
                <a:ea typeface="Trebuchet MS"/>
                <a:cs typeface="Trebuchet MS"/>
                <a:sym typeface="Trebuchet MS"/>
              </a:rPr>
              <a:t>another quotation</a:t>
            </a:r>
            <a:r>
              <a:rPr lang="en-GB" sz="4000">
                <a:solidFill>
                  <a:srgbClr val="FFFFFF"/>
                </a:solidFill>
                <a:latin typeface="Trebuchet MS"/>
                <a:ea typeface="Trebuchet MS"/>
                <a:cs typeface="Trebuchet MS"/>
                <a:sym typeface="Trebuchet MS"/>
              </a:rPr>
              <a:t> in the text.</a:t>
            </a:r>
          </a:p>
        </p:txBody>
      </p:sp>
      <p:sp>
        <p:nvSpPr>
          <p:cNvPr id="46" name="Shape 4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spcBef>
                <a:spcPts val="0"/>
              </a:spcBef>
              <a:buNone/>
            </a:pPr>
            <a:r>
              <a:rPr lang="en-GB" sz="3600" i="1">
                <a:solidFill>
                  <a:srgbClr val="000000"/>
                </a:solidFill>
                <a:latin typeface="Calibri"/>
                <a:ea typeface="Calibri"/>
                <a:cs typeface="Calibri"/>
                <a:sym typeface="Calibri"/>
              </a:rPr>
              <a:t>  Additionally, the dream farm offers an escape from the loneliness of their current, drifting lifestyle - one that has caused so many others in their situation to become isolated and embittered, victims of the corrosive effects of loneliness because, as George says, ‘Guys like us that work on ranches are the loneliest guys in the world.’</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559062"/>
            <a:ext cx="8229600" cy="1143299"/>
          </a:xfrm>
          <a:prstGeom prst="rect">
            <a:avLst/>
          </a:prstGeom>
        </p:spPr>
        <p:txBody>
          <a:bodyPr lIns="91425" tIns="91425" rIns="91425" bIns="91425" anchor="b" anchorCtr="0">
            <a:noAutofit/>
          </a:bodyPr>
          <a:lstStyle/>
          <a:p>
            <a:pPr lvl="0" rtl="0">
              <a:lnSpc>
                <a:spcPct val="115000"/>
              </a:lnSpc>
              <a:spcBef>
                <a:spcPts val="1000"/>
              </a:spcBef>
              <a:buNone/>
            </a:pPr>
            <a:r>
              <a:rPr lang="en-GB" sz="4000">
                <a:solidFill>
                  <a:srgbClr val="FFFFFF"/>
                </a:solidFill>
                <a:latin typeface="Trebuchet MS"/>
                <a:ea typeface="Trebuchet MS"/>
                <a:cs typeface="Trebuchet MS"/>
                <a:sym typeface="Trebuchet MS"/>
              </a:rPr>
              <a:t>You add by linking to the </a:t>
            </a:r>
            <a:r>
              <a:rPr lang="en-GB" sz="4000">
                <a:solidFill>
                  <a:srgbClr val="FF0000"/>
                </a:solidFill>
                <a:latin typeface="Trebuchet MS"/>
                <a:ea typeface="Trebuchet MS"/>
                <a:cs typeface="Trebuchet MS"/>
                <a:sym typeface="Trebuchet MS"/>
              </a:rPr>
              <a:t>Historical Context.</a:t>
            </a:r>
          </a:p>
        </p:txBody>
      </p:sp>
      <p:sp>
        <p:nvSpPr>
          <p:cNvPr id="52" name="Shape 52"/>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spcBef>
                <a:spcPts val="0"/>
              </a:spcBef>
              <a:buNone/>
            </a:pPr>
            <a:r>
              <a:rPr lang="en-GB" sz="3600" i="1">
                <a:solidFill>
                  <a:srgbClr val="000000"/>
                </a:solidFill>
                <a:latin typeface="Calibri"/>
                <a:ea typeface="Calibri"/>
                <a:cs typeface="Calibri"/>
                <a:sym typeface="Calibri"/>
              </a:rPr>
              <a:t>  This is particularly pertinent in the historical context of the novel, the Great Depression in America of the 1930s, where and estimated 27.9% of the workforce were unemployed, and therefore  unable to sustain themselves, and forced into continually moving to pick up whatever itinerant work was available.’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Shape 57"/>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spcBef>
                <a:spcPts val="0"/>
              </a:spcBef>
              <a:buNone/>
            </a:pPr>
            <a:r>
              <a:rPr lang="en-GB" sz="3000">
                <a:solidFill>
                  <a:srgbClr val="FFFFFF"/>
                </a:solidFill>
                <a:latin typeface="Trebuchet MS"/>
                <a:ea typeface="Trebuchet MS"/>
                <a:cs typeface="Trebuchet MS"/>
                <a:sym typeface="Trebuchet MS"/>
              </a:rPr>
              <a:t>You add by</a:t>
            </a:r>
            <a:r>
              <a:rPr lang="en-GB" sz="3000">
                <a:solidFill>
                  <a:srgbClr val="FF0000"/>
                </a:solidFill>
                <a:latin typeface="Trebuchet MS"/>
                <a:ea typeface="Trebuchet MS"/>
                <a:cs typeface="Trebuchet MS"/>
                <a:sym typeface="Trebuchet MS"/>
              </a:rPr>
              <a:t> unpacking the connotations </a:t>
            </a:r>
            <a:r>
              <a:rPr lang="en-GB" sz="3000">
                <a:solidFill>
                  <a:srgbClr val="FFFFFF"/>
                </a:solidFill>
                <a:latin typeface="Trebuchet MS"/>
                <a:ea typeface="Trebuchet MS"/>
                <a:cs typeface="Trebuchet MS"/>
                <a:sym typeface="Trebuchet MS"/>
              </a:rPr>
              <a:t>of words in the quotation. </a:t>
            </a:r>
          </a:p>
        </p:txBody>
      </p:sp>
      <p:sp>
        <p:nvSpPr>
          <p:cNvPr id="58" name="Shape 58"/>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spcBef>
                <a:spcPts val="0"/>
              </a:spcBef>
              <a:buNone/>
            </a:pPr>
            <a:r>
              <a:rPr lang="en-GB" sz="3600" i="1">
                <a:solidFill>
                  <a:srgbClr val="000000"/>
                </a:solidFill>
                <a:latin typeface="Calibri"/>
                <a:ea typeface="Calibri"/>
                <a:cs typeface="Calibri"/>
                <a:sym typeface="Calibri"/>
              </a:rPr>
              <a:t> The image of the ‘fatta of the lan’ has connotations of plenty and richness; an idyllic environment where the friends’ own home provides them with all they could ask for to sustain them - indeed more - such a way from the lifestyle currently forced upon them.</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457200" y="456887"/>
            <a:ext cx="8229600" cy="1143299"/>
          </a:xfrm>
          <a:prstGeom prst="rect">
            <a:avLst/>
          </a:prstGeom>
        </p:spPr>
        <p:txBody>
          <a:bodyPr lIns="91425" tIns="91425" rIns="91425" bIns="91425" anchor="b" anchorCtr="0">
            <a:noAutofit/>
          </a:bodyPr>
          <a:lstStyle/>
          <a:p>
            <a:pPr>
              <a:spcBef>
                <a:spcPts val="0"/>
              </a:spcBef>
              <a:buNone/>
            </a:pPr>
            <a:r>
              <a:rPr lang="en-GB" sz="4000">
                <a:solidFill>
                  <a:srgbClr val="FFFFFF"/>
                </a:solidFill>
                <a:latin typeface="Trebuchet MS"/>
                <a:ea typeface="Trebuchet MS"/>
                <a:cs typeface="Trebuchet MS"/>
                <a:sym typeface="Trebuchet MS"/>
              </a:rPr>
              <a:t>You add b</a:t>
            </a:r>
            <a:r>
              <a:rPr lang="en-GB" sz="4800">
                <a:solidFill>
                  <a:srgbClr val="FFFFFF"/>
                </a:solidFill>
                <a:latin typeface="Trebuchet MS"/>
                <a:ea typeface="Trebuchet MS"/>
                <a:cs typeface="Trebuchet MS"/>
                <a:sym typeface="Trebuchet MS"/>
              </a:rPr>
              <a:t>y</a:t>
            </a:r>
            <a:r>
              <a:rPr lang="en-GB" sz="4800">
                <a:solidFill>
                  <a:srgbClr val="FF0000"/>
                </a:solidFill>
                <a:latin typeface="Trebuchet MS"/>
                <a:ea typeface="Trebuchet MS"/>
                <a:cs typeface="Trebuchet MS"/>
                <a:sym typeface="Trebuchet MS"/>
              </a:rPr>
              <a:t> linking </a:t>
            </a:r>
            <a:r>
              <a:rPr lang="en-GB" sz="4800">
                <a:solidFill>
                  <a:srgbClr val="FFFFFF"/>
                </a:solidFill>
                <a:latin typeface="Trebuchet MS"/>
                <a:ea typeface="Trebuchet MS"/>
                <a:cs typeface="Trebuchet MS"/>
                <a:sym typeface="Trebuchet MS"/>
              </a:rPr>
              <a:t>to another </a:t>
            </a:r>
            <a:r>
              <a:rPr lang="en-GB" sz="4800">
                <a:solidFill>
                  <a:srgbClr val="FF0000"/>
                </a:solidFill>
                <a:latin typeface="Trebuchet MS"/>
                <a:ea typeface="Trebuchet MS"/>
                <a:cs typeface="Trebuchet MS"/>
                <a:sym typeface="Trebuchet MS"/>
              </a:rPr>
              <a:t>similar text.</a:t>
            </a:r>
          </a:p>
        </p:txBody>
      </p:sp>
      <p:sp>
        <p:nvSpPr>
          <p:cNvPr id="64" name="Shape 64"/>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spcBef>
                <a:spcPts val="0"/>
              </a:spcBef>
              <a:buNone/>
            </a:pPr>
            <a:r>
              <a:rPr lang="en-GB" sz="3600" i="1">
                <a:solidFill>
                  <a:srgbClr val="000000"/>
                </a:solidFill>
                <a:latin typeface="Calibri"/>
                <a:ea typeface="Calibri"/>
                <a:cs typeface="Calibri"/>
                <a:sym typeface="Calibri"/>
              </a:rPr>
              <a:t>This is a theme that Steinbeck also explores in his novel </a:t>
            </a:r>
            <a:r>
              <a:rPr lang="en-GB" sz="3600">
                <a:solidFill>
                  <a:srgbClr val="000000"/>
                </a:solidFill>
                <a:latin typeface="Calibri"/>
                <a:ea typeface="Calibri"/>
                <a:cs typeface="Calibri"/>
                <a:sym typeface="Calibri"/>
              </a:rPr>
              <a:t>The Grapes of Wrath</a:t>
            </a:r>
            <a:r>
              <a:rPr lang="en-GB" sz="3600" i="1">
                <a:solidFill>
                  <a:srgbClr val="000000"/>
                </a:solidFill>
                <a:latin typeface="Calibri"/>
                <a:ea typeface="Calibri"/>
                <a:cs typeface="Calibri"/>
                <a:sym typeface="Calibri"/>
              </a:rPr>
              <a:t>, which tells the story of the Joads, a family with a dream as modest as George and Lennie’s,  The Joads leave the Oklahoma dust-bowl during the depression in order to pursue their dream of a self-sufficient existence, “livin’ off the fatta the lan’” in California</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457200" y="290437"/>
            <a:ext cx="8229600" cy="1143299"/>
          </a:xfrm>
          <a:prstGeom prst="rect">
            <a:avLst/>
          </a:prstGeom>
        </p:spPr>
        <p:txBody>
          <a:bodyPr lIns="91425" tIns="91425" rIns="91425" bIns="91425" anchor="b" anchorCtr="0">
            <a:noAutofit/>
          </a:bodyPr>
          <a:lstStyle/>
          <a:p>
            <a:pPr lvl="0" rtl="0">
              <a:lnSpc>
                <a:spcPct val="115000"/>
              </a:lnSpc>
              <a:spcBef>
                <a:spcPts val="1000"/>
              </a:spcBef>
              <a:buNone/>
            </a:pPr>
            <a:r>
              <a:rPr lang="en-GB" sz="3000">
                <a:solidFill>
                  <a:srgbClr val="FFFFFF"/>
                </a:solidFill>
                <a:latin typeface="Trebuchet MS"/>
                <a:ea typeface="Trebuchet MS"/>
                <a:cs typeface="Trebuchet MS"/>
                <a:sym typeface="Trebuchet MS"/>
              </a:rPr>
              <a:t>You add by exploring what it reveals about </a:t>
            </a:r>
            <a:r>
              <a:rPr lang="en-GB" sz="3000">
                <a:solidFill>
                  <a:srgbClr val="FF0000"/>
                </a:solidFill>
                <a:latin typeface="Trebuchet MS"/>
                <a:ea typeface="Trebuchet MS"/>
                <a:cs typeface="Trebuchet MS"/>
                <a:sym typeface="Trebuchet MS"/>
              </a:rPr>
              <a:t>the human condition</a:t>
            </a:r>
          </a:p>
        </p:txBody>
      </p:sp>
      <p:sp>
        <p:nvSpPr>
          <p:cNvPr id="70" name="Shape 70"/>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a:spcBef>
                <a:spcPts val="0"/>
              </a:spcBef>
              <a:buNone/>
            </a:pPr>
            <a:r>
              <a:rPr lang="en-GB" sz="3600" i="1">
                <a:solidFill>
                  <a:srgbClr val="000000"/>
                </a:solidFill>
                <a:latin typeface="Calibri"/>
                <a:ea typeface="Calibri"/>
                <a:cs typeface="Calibri"/>
                <a:sym typeface="Calibri"/>
              </a:rPr>
              <a:t> Here, Steinbeck is exploring  fundamental aspects of the human condition: our basic human need for hope and our desperation for security.  As humans, an absence of hope and a lack of security easily leads to despair, and as such, the reader can readily empathise with George and Lennie’s desires.</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74652"/>
            <a:ext cx="8229600" cy="1397700"/>
          </a:xfrm>
          <a:prstGeom prst="rect">
            <a:avLst/>
          </a:prstGeom>
        </p:spPr>
        <p:txBody>
          <a:bodyPr lIns="91425" tIns="91425" rIns="91425" bIns="91425" anchor="b" anchorCtr="0">
            <a:noAutofit/>
          </a:bodyPr>
          <a:lstStyle/>
          <a:p>
            <a:pPr lvl="0" rtl="0">
              <a:lnSpc>
                <a:spcPct val="115000"/>
              </a:lnSpc>
              <a:spcBef>
                <a:spcPts val="1000"/>
              </a:spcBef>
              <a:buNone/>
            </a:pPr>
            <a:r>
              <a:rPr lang="en-GB" sz="4000">
                <a:solidFill>
                  <a:srgbClr val="FFFFFF"/>
                </a:solidFill>
                <a:latin typeface="Trebuchet MS"/>
                <a:ea typeface="Trebuchet MS"/>
                <a:cs typeface="Trebuchet MS"/>
                <a:sym typeface="Trebuchet MS"/>
              </a:rPr>
              <a:t>By offering an </a:t>
            </a:r>
            <a:r>
              <a:rPr lang="en-GB" sz="4000">
                <a:solidFill>
                  <a:srgbClr val="FF0000"/>
                </a:solidFill>
                <a:latin typeface="Trebuchet MS"/>
                <a:ea typeface="Trebuchet MS"/>
                <a:cs typeface="Trebuchet MS"/>
                <a:sym typeface="Trebuchet MS"/>
              </a:rPr>
              <a:t>alternative interpretation.</a:t>
            </a:r>
          </a:p>
        </p:txBody>
      </p:sp>
      <p:sp>
        <p:nvSpPr>
          <p:cNvPr id="76" name="Shape 76"/>
          <p:cNvSpPr txBox="1">
            <a:spLocks noGrp="1"/>
          </p:cNvSpPr>
          <p:nvPr>
            <p:ph type="body" idx="1"/>
          </p:nvPr>
        </p:nvSpPr>
        <p:spPr>
          <a:xfrm>
            <a:off x="457200" y="1600200"/>
            <a:ext cx="8229600" cy="4967700"/>
          </a:xfrm>
          <a:prstGeom prst="rect">
            <a:avLst/>
          </a:prstGeom>
        </p:spPr>
        <p:txBody>
          <a:bodyPr lIns="91425" tIns="91425" rIns="91425" bIns="91425" anchor="t" anchorCtr="0">
            <a:noAutofit/>
          </a:bodyPr>
          <a:lstStyle/>
          <a:p>
            <a:pPr lvl="0" rtl="0">
              <a:lnSpc>
                <a:spcPct val="115000"/>
              </a:lnSpc>
              <a:spcBef>
                <a:spcPts val="0"/>
              </a:spcBef>
              <a:buClr>
                <a:schemeClr val="dk1"/>
              </a:buClr>
              <a:buSzPct val="30555"/>
              <a:buFont typeface="Arial"/>
              <a:buNone/>
            </a:pPr>
            <a:r>
              <a:rPr lang="en-GB" sz="3600" i="1">
                <a:solidFill>
                  <a:srgbClr val="000000"/>
                </a:solidFill>
                <a:latin typeface="Calibri"/>
                <a:ea typeface="Calibri"/>
                <a:cs typeface="Calibri"/>
                <a:sym typeface="Calibri"/>
              </a:rPr>
              <a:t> Alternatively, its ‘garden of eden’ connotations may suggest it offers them a quasi-religious ‘paradise’ to fantasise about and therefore escape the dreary difficulties of their situation.</a:t>
            </a:r>
          </a:p>
          <a:p>
            <a:pPr>
              <a:spcBef>
                <a:spcPts val="0"/>
              </a:spcBef>
              <a:buNone/>
            </a:pPr>
            <a:endParaRPr sz="3600">
              <a:solidFill>
                <a:srgbClr val="000000"/>
              </a:solidFill>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457200" y="346287"/>
            <a:ext cx="8229600" cy="1143299"/>
          </a:xfrm>
          <a:prstGeom prst="rect">
            <a:avLst/>
          </a:prstGeom>
        </p:spPr>
        <p:txBody>
          <a:bodyPr lIns="91425" tIns="91425" rIns="91425" bIns="91425" anchor="b" anchorCtr="0">
            <a:noAutofit/>
          </a:bodyPr>
          <a:lstStyle/>
          <a:p>
            <a:pPr lvl="0" rtl="0">
              <a:lnSpc>
                <a:spcPct val="115000"/>
              </a:lnSpc>
              <a:spcBef>
                <a:spcPts val="1000"/>
              </a:spcBef>
              <a:buNone/>
            </a:pPr>
            <a:r>
              <a:rPr lang="en-GB" sz="3000">
                <a:solidFill>
                  <a:srgbClr val="FFFFFF"/>
                </a:solidFill>
                <a:latin typeface="Trebuchet MS"/>
                <a:ea typeface="Trebuchet MS"/>
                <a:cs typeface="Trebuchet MS"/>
                <a:sym typeface="Trebuchet MS"/>
              </a:rPr>
              <a:t>You add by offering a </a:t>
            </a:r>
            <a:r>
              <a:rPr lang="en-GB" sz="3000">
                <a:solidFill>
                  <a:srgbClr val="FF0000"/>
                </a:solidFill>
                <a:latin typeface="Trebuchet MS"/>
                <a:ea typeface="Trebuchet MS"/>
                <a:cs typeface="Trebuchet MS"/>
                <a:sym typeface="Trebuchet MS"/>
              </a:rPr>
              <a:t>personal response</a:t>
            </a:r>
            <a:r>
              <a:rPr lang="en-GB" sz="3000">
                <a:solidFill>
                  <a:srgbClr val="FFFFFF"/>
                </a:solidFill>
                <a:latin typeface="Trebuchet MS"/>
                <a:ea typeface="Trebuchet MS"/>
                <a:cs typeface="Trebuchet MS"/>
                <a:sym typeface="Trebuchet MS"/>
              </a:rPr>
              <a:t> - the reader’s / your feelings</a:t>
            </a:r>
          </a:p>
        </p:txBody>
      </p:sp>
      <p:sp>
        <p:nvSpPr>
          <p:cNvPr id="82" name="Shape 82"/>
          <p:cNvSpPr txBox="1">
            <a:spLocks noGrp="1"/>
          </p:cNvSpPr>
          <p:nvPr>
            <p:ph type="body" idx="1"/>
          </p:nvPr>
        </p:nvSpPr>
        <p:spPr>
          <a:xfrm>
            <a:off x="457200" y="1489600"/>
            <a:ext cx="8229600" cy="4967700"/>
          </a:xfrm>
          <a:prstGeom prst="rect">
            <a:avLst/>
          </a:prstGeom>
        </p:spPr>
        <p:txBody>
          <a:bodyPr lIns="91425" tIns="91425" rIns="91425" bIns="91425" anchor="t" anchorCtr="0">
            <a:noAutofit/>
          </a:bodyPr>
          <a:lstStyle/>
          <a:p>
            <a:pPr>
              <a:spcBef>
                <a:spcPts val="0"/>
              </a:spcBef>
              <a:buNone/>
            </a:pPr>
            <a:r>
              <a:rPr lang="en-GB" sz="3600" i="1">
                <a:solidFill>
                  <a:srgbClr val="000000"/>
                </a:solidFill>
                <a:latin typeface="Calibri"/>
                <a:ea typeface="Calibri"/>
                <a:cs typeface="Calibri"/>
                <a:sym typeface="Calibri"/>
              </a:rPr>
              <a:t>This longing our protagonists have is quite poignant, the reader is moved by their dream, as simple as it seems.  We hope, as George and Lennie do, that they’ll attain their small ‘American Dream’ but enough foreshadowing is evident, for us to be quite fearful too.</a:t>
            </a:r>
          </a:p>
        </p:txBody>
      </p:sp>
    </p:spTree>
  </p:cSld>
  <p:clrMapOvr>
    <a:masterClrMapping/>
  </p:clrMapOvr>
  <p:transition spd="slow">
    <p:cut/>
  </p:transition>
</p:sld>
</file>

<file path=ppt/theme/theme1.xml><?xml version="1.0" encoding="utf-8"?>
<a:theme xmlns:a="http://schemas.openxmlformats.org/drawingml/2006/main" name="biz">
  <a:themeElements>
    <a:clrScheme name="Custom 233">
      <a:dk1>
        <a:srgbClr val="000000"/>
      </a:dk1>
      <a:lt1>
        <a:srgbClr val="FFFFFF"/>
      </a:lt1>
      <a:dk2>
        <a:srgbClr val="2388DB"/>
      </a:dk2>
      <a:lt2>
        <a:srgbClr val="BBD7F8"/>
      </a:lt2>
      <a:accent1>
        <a:srgbClr val="80B606"/>
      </a:accent1>
      <a:accent2>
        <a:srgbClr val="E29F1D"/>
      </a:accent2>
      <a:accent3>
        <a:srgbClr val="1D6FB2"/>
      </a:accent3>
      <a:accent4>
        <a:srgbClr val="3FAC98"/>
      </a:accent4>
      <a:accent5>
        <a:srgbClr val="5B57BB"/>
      </a:accent5>
      <a:accent6>
        <a:srgbClr val="D1505E"/>
      </a:accent6>
      <a:hlink>
        <a:srgbClr val="185DA2"/>
      </a:hlink>
      <a:folHlink>
        <a:srgbClr val="00487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670</Words>
  <Application>Microsoft Office PowerPoint</Application>
  <PresentationFormat>On-screen Show (4:3)</PresentationFormat>
  <Paragraphs>28</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Trebuchet MS</vt:lpstr>
      <vt:lpstr>biz</vt:lpstr>
      <vt:lpstr>Take ONE SEXY Paragraph .... without the ‘Y’</vt:lpstr>
      <vt:lpstr>And craft a ‘You add’ it in ONE of these ways </vt:lpstr>
      <vt:lpstr>You add by Linking to another quotation in the text.</vt:lpstr>
      <vt:lpstr>You add by linking to the Historical Context.</vt:lpstr>
      <vt:lpstr>You add by unpacking the connotations of words in the quotation. </vt:lpstr>
      <vt:lpstr>You add by linking to another similar text.</vt:lpstr>
      <vt:lpstr>You add by exploring what it reveals about the human condition</vt:lpstr>
      <vt:lpstr>By offering an alternative interpretation.</vt:lpstr>
      <vt:lpstr>You add by offering a personal response - the reader’s / your feelings</vt:lpstr>
      <vt:lpstr>You add by linking to the  author’s purpose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Take ONE SEXY Paragraph .... without the ‘Y’</dc:title>
  <dc:creator>Jenna Chenery</dc:creator>
  <cp:lastModifiedBy>Jenna Chenery</cp:lastModifiedBy>
  <cp:revision>1</cp:revision>
  <dcterms:modified xsi:type="dcterms:W3CDTF">2015-08-30T03:09:44Z</dcterms:modified>
</cp:coreProperties>
</file>